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67" r:id="rId4"/>
    <p:sldId id="274" r:id="rId5"/>
    <p:sldId id="276" r:id="rId6"/>
    <p:sldId id="269" r:id="rId7"/>
    <p:sldId id="275" r:id="rId8"/>
    <p:sldId id="268" r:id="rId9"/>
    <p:sldId id="270" r:id="rId10"/>
    <p:sldId id="272" r:id="rId11"/>
    <p:sldId id="282" r:id="rId12"/>
    <p:sldId id="288" r:id="rId13"/>
    <p:sldId id="289" r:id="rId14"/>
    <p:sldId id="283" r:id="rId15"/>
    <p:sldId id="284" r:id="rId16"/>
    <p:sldId id="287" r:id="rId17"/>
    <p:sldId id="285" r:id="rId18"/>
    <p:sldId id="286" r:id="rId19"/>
    <p:sldId id="277" r:id="rId20"/>
    <p:sldId id="278" r:id="rId21"/>
    <p:sldId id="279" r:id="rId22"/>
    <p:sldId id="281" r:id="rId23"/>
    <p:sldId id="280" r:id="rId24"/>
    <p:sldId id="273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53800" autoAdjust="0"/>
  </p:normalViewPr>
  <p:slideViewPr>
    <p:cSldViewPr>
      <p:cViewPr varScale="1">
        <p:scale>
          <a:sx n="59" d="100"/>
          <a:sy n="59" d="100"/>
        </p:scale>
        <p:origin x="-18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73FA-168D-45B5-A3E7-C135A006D28A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F9B29-31A9-4595-99A8-772962EF4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26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CA04-7C35-4328-82F1-597D9F66F1F8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B628-E6A5-441A-AE54-93EB2473F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4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3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1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3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66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532EF9-0510-4D64-9012-8A93BC204C8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0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Capturing data vs. ignorance</a:t>
            </a:r>
          </a:p>
          <a:p>
            <a:endParaRPr lang="en-GB" dirty="0" smtClean="0"/>
          </a:p>
          <a:p>
            <a:r>
              <a:rPr lang="en-GB" dirty="0" smtClean="0"/>
              <a:t>Creating baseline data</a:t>
            </a:r>
          </a:p>
          <a:p>
            <a:endParaRPr lang="en-GB" dirty="0" smtClean="0"/>
          </a:p>
          <a:p>
            <a:r>
              <a:rPr lang="en-GB" dirty="0" smtClean="0"/>
              <a:t>Question assumptions and myths</a:t>
            </a:r>
          </a:p>
          <a:p>
            <a:endParaRPr lang="en-GB" dirty="0" smtClean="0"/>
          </a:p>
          <a:p>
            <a:r>
              <a:rPr lang="en-GB" dirty="0" smtClean="0"/>
              <a:t>Separate causes from symptoms</a:t>
            </a:r>
          </a:p>
          <a:p>
            <a:endParaRPr lang="en-GB" dirty="0" smtClean="0"/>
          </a:p>
          <a:p>
            <a:r>
              <a:rPr lang="en-GB" dirty="0" smtClean="0"/>
              <a:t>Review scale of problem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B628-E6A5-441A-AE54-93EB2473FEA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8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7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3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0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0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6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8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8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0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7C03-631B-4007-98EA-0FF354F4EA00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3FAD-8252-446B-94A1-642F45C02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ipatkinson.com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Yellow Belt: Lean Workshop 3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Philip Atkinson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0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Tool: Fish Bone/Cause Effect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0238"/>
            <a:ext cx="8136903" cy="384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3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Central Tendency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GB" dirty="0"/>
              <a:t>Describe the key measures of central tendency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In what circumstances would the mean, the median or the mode be the most appropriate measure to use as central tendency in a distribution?  What does this tell us about the distribution of data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26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is most appropriate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average is most useful for these sets of data: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22, 26, 31, 24, 23, 27, 46, 22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Red, Blue, Red, Green, Blue, Red, Green, Red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2, 2, 3, 4, 6, 8, 9, 11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85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Rainfall in Braemar</a:t>
            </a:r>
            <a:endParaRPr lang="en-GB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80412"/>
              </p:ext>
            </p:extLst>
          </p:nvPr>
        </p:nvGraphicFramePr>
        <p:xfrm>
          <a:off x="457200" y="1600200"/>
          <a:ext cx="8229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F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M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M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J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J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D</a:t>
                      </a:r>
                      <a:endParaRPr lang="en-GB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93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59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59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51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65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55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58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76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73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87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86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/>
                        <a:t>96</a:t>
                      </a:r>
                      <a:endParaRPr lang="en-GB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81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Dispersion Of Data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GB" dirty="0"/>
              <a:t>Describe the key measures of central tendency 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In what circumstances would the mean, the median or the mode be the most appropriate measure to use as central tendency in a distribution?  What does this tell us about the distribution of data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96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Statistical Techniques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How can you use statistical techniques to support you in using DMAIC as a Lean methodology for change</a:t>
            </a:r>
            <a:r>
              <a:rPr lang="en-GB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2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Lean Six Sigma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Lean</a:t>
            </a:r>
          </a:p>
          <a:p>
            <a:r>
              <a:rPr lang="en-GB" b="1" dirty="0" smtClean="0"/>
              <a:t>Eradicating 8 Wastes</a:t>
            </a:r>
          </a:p>
          <a:p>
            <a:pPr lvl="1"/>
            <a:r>
              <a:rPr lang="en-GB" b="1" dirty="0" smtClean="0"/>
              <a:t>Transport</a:t>
            </a:r>
          </a:p>
          <a:p>
            <a:pPr lvl="1"/>
            <a:r>
              <a:rPr lang="en-GB" b="1" dirty="0" smtClean="0"/>
              <a:t>Inventory</a:t>
            </a:r>
          </a:p>
          <a:p>
            <a:pPr lvl="1"/>
            <a:r>
              <a:rPr lang="en-GB" b="1" dirty="0" smtClean="0"/>
              <a:t>Motion</a:t>
            </a:r>
          </a:p>
          <a:p>
            <a:pPr lvl="1"/>
            <a:r>
              <a:rPr lang="en-GB" b="1" dirty="0" smtClean="0"/>
              <a:t>Waiting</a:t>
            </a:r>
          </a:p>
          <a:p>
            <a:pPr lvl="1"/>
            <a:r>
              <a:rPr lang="en-GB" b="1" dirty="0" smtClean="0"/>
              <a:t>Over processing</a:t>
            </a:r>
          </a:p>
          <a:p>
            <a:pPr lvl="1"/>
            <a:r>
              <a:rPr lang="en-GB" b="1" dirty="0" smtClean="0"/>
              <a:t>Over production</a:t>
            </a:r>
          </a:p>
          <a:p>
            <a:pPr lvl="1"/>
            <a:r>
              <a:rPr lang="en-GB" b="1" dirty="0" smtClean="0"/>
              <a:t>Defects</a:t>
            </a:r>
          </a:p>
          <a:p>
            <a:pPr lvl="1"/>
            <a:r>
              <a:rPr lang="en-GB" b="1" dirty="0" smtClean="0"/>
              <a:t>Staff - Unused creativity</a:t>
            </a:r>
          </a:p>
          <a:p>
            <a:r>
              <a:rPr lang="en-GB" b="1" dirty="0" smtClean="0"/>
              <a:t>Speed up Delivery</a:t>
            </a:r>
          </a:p>
          <a:p>
            <a:r>
              <a:rPr lang="en-GB" b="1" dirty="0" smtClean="0"/>
              <a:t>Refine processes</a:t>
            </a:r>
          </a:p>
          <a:p>
            <a:r>
              <a:rPr lang="en-GB" b="1" dirty="0" smtClean="0"/>
              <a:t>Error proofing - ZD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Six Sigma - </a:t>
            </a:r>
            <a:r>
              <a:rPr lang="en-GB" b="1" u="sng" dirty="0" smtClean="0"/>
              <a:t>DPMO</a:t>
            </a:r>
          </a:p>
          <a:p>
            <a:pPr lvl="1"/>
            <a:r>
              <a:rPr lang="en-GB" b="1" dirty="0" smtClean="0"/>
              <a:t>1, 68%</a:t>
            </a:r>
          </a:p>
          <a:p>
            <a:pPr lvl="1"/>
            <a:r>
              <a:rPr lang="en-GB" b="1" dirty="0" smtClean="0"/>
              <a:t>2, 95%</a:t>
            </a:r>
          </a:p>
          <a:p>
            <a:pPr lvl="1"/>
            <a:r>
              <a:rPr lang="en-GB" b="1" dirty="0" smtClean="0"/>
              <a:t>3, 98.97%</a:t>
            </a:r>
          </a:p>
          <a:p>
            <a:pPr lvl="1"/>
            <a:r>
              <a:rPr lang="en-GB" b="1" dirty="0" smtClean="0"/>
              <a:t>4, 99.4% </a:t>
            </a:r>
          </a:p>
          <a:p>
            <a:pPr lvl="1"/>
            <a:r>
              <a:rPr lang="en-GB" b="1" dirty="0" smtClean="0"/>
              <a:t>5, 99.98%</a:t>
            </a:r>
          </a:p>
          <a:p>
            <a:pPr lvl="1"/>
            <a:r>
              <a:rPr lang="en-GB" b="1" dirty="0"/>
              <a:t>6</a:t>
            </a:r>
            <a:r>
              <a:rPr lang="en-GB" b="1" dirty="0" smtClean="0"/>
              <a:t>,  99.99966%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CCA7-7EE6-4FEE-83F7-4A7EB75AB9B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hlinkClick r:id="rId2"/>
              </a:rPr>
              <a:t>www.lean-six-sigma-OD-training.com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1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Use of Statistics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is random and neutral </a:t>
            </a:r>
          </a:p>
          <a:p>
            <a:r>
              <a:rPr lang="en-GB" dirty="0" smtClean="0"/>
              <a:t>Gives meaning</a:t>
            </a:r>
          </a:p>
          <a:p>
            <a:r>
              <a:rPr lang="en-GB" dirty="0" smtClean="0"/>
              <a:t>Capturing data vs. ignorance</a:t>
            </a:r>
          </a:p>
          <a:p>
            <a:r>
              <a:rPr lang="en-GB" dirty="0" smtClean="0"/>
              <a:t>Creating baseline data</a:t>
            </a:r>
          </a:p>
          <a:p>
            <a:r>
              <a:rPr lang="en-GB" dirty="0" smtClean="0"/>
              <a:t>Question assumptions and myths</a:t>
            </a:r>
          </a:p>
          <a:p>
            <a:r>
              <a:rPr lang="en-GB" dirty="0" smtClean="0"/>
              <a:t>Separate causes from symptoms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Review scale of problem</a:t>
            </a:r>
          </a:p>
          <a:p>
            <a:r>
              <a:rPr lang="en-GB" dirty="0" smtClean="0"/>
              <a:t>Scopes </a:t>
            </a:r>
            <a:r>
              <a:rPr lang="en-GB" dirty="0"/>
              <a:t>problems</a:t>
            </a:r>
          </a:p>
          <a:p>
            <a:r>
              <a:rPr lang="en-GB" dirty="0" smtClean="0"/>
              <a:t>Variation </a:t>
            </a:r>
            <a:r>
              <a:rPr lang="en-GB" dirty="0"/>
              <a:t>from expected</a:t>
            </a:r>
          </a:p>
          <a:p>
            <a:r>
              <a:rPr lang="en-GB" dirty="0" smtClean="0"/>
              <a:t>Focus on required rather than available data</a:t>
            </a:r>
          </a:p>
          <a:p>
            <a:r>
              <a:rPr lang="en-GB" dirty="0" smtClean="0"/>
              <a:t>Quantitative  and Qualitative</a:t>
            </a:r>
          </a:p>
          <a:p>
            <a:r>
              <a:rPr lang="en-GB" dirty="0" smtClean="0"/>
              <a:t>Qualitative techniques</a:t>
            </a:r>
          </a:p>
          <a:p>
            <a:r>
              <a:rPr lang="en-GB" smtClean="0"/>
              <a:t>M&amp;D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66572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Statistical Applications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GB" sz="1800" b="1" dirty="0"/>
              <a:t>Take poor quality of service issues seriously</a:t>
            </a:r>
          </a:p>
          <a:p>
            <a:r>
              <a:rPr lang="en-GB" sz="1800" b="1" dirty="0"/>
              <a:t>Shape the corporate culture</a:t>
            </a:r>
          </a:p>
          <a:p>
            <a:r>
              <a:rPr lang="en-GB" sz="1800" b="1" dirty="0"/>
              <a:t>Develop managers in L</a:t>
            </a:r>
            <a:r>
              <a:rPr lang="en-GB" sz="1800" b="1" dirty="0" smtClean="0"/>
              <a:t>ean and CI</a:t>
            </a:r>
            <a:endParaRPr lang="en-GB" sz="1800" b="1" dirty="0"/>
          </a:p>
          <a:p>
            <a:r>
              <a:rPr lang="en-GB" sz="1800" b="1" dirty="0" smtClean="0"/>
              <a:t>Negotiate </a:t>
            </a:r>
            <a:r>
              <a:rPr lang="en-GB" sz="1800" b="1" dirty="0"/>
              <a:t>service level agreements between departments</a:t>
            </a:r>
          </a:p>
          <a:p>
            <a:r>
              <a:rPr lang="en-GB" sz="1800" b="1" dirty="0"/>
              <a:t>Assess efficiency, effectiveness and productivity at every level</a:t>
            </a:r>
          </a:p>
          <a:p>
            <a:r>
              <a:rPr lang="en-GB" sz="1800" b="1" dirty="0"/>
              <a:t>Tackle waste and rework in customer facing processes</a:t>
            </a:r>
          </a:p>
          <a:p>
            <a:r>
              <a:rPr lang="en-GB" sz="1800" b="1" dirty="0"/>
              <a:t>Deal with customer enquiries and complaints</a:t>
            </a:r>
          </a:p>
          <a:p>
            <a:r>
              <a:rPr lang="en-GB" sz="1800" b="1" dirty="0" smtClean="0"/>
              <a:t>Redesign </a:t>
            </a:r>
            <a:r>
              <a:rPr lang="en-GB" sz="1800" b="1" dirty="0"/>
              <a:t>the customer pathway </a:t>
            </a:r>
            <a:endParaRPr lang="en-GB" sz="1800" b="1" dirty="0" smtClean="0"/>
          </a:p>
          <a:p>
            <a:r>
              <a:rPr lang="en-GB" sz="1800" b="1" dirty="0" smtClean="0"/>
              <a:t>Analyse </a:t>
            </a:r>
            <a:r>
              <a:rPr lang="en-GB" sz="1800" b="1" dirty="0"/>
              <a:t>and evaluate </a:t>
            </a:r>
            <a:r>
              <a:rPr lang="en-GB" sz="1800" b="1" dirty="0" smtClean="0"/>
              <a:t>uncertificated </a:t>
            </a:r>
            <a:r>
              <a:rPr lang="en-GB" sz="1800" b="1" dirty="0"/>
              <a:t>absence from work</a:t>
            </a:r>
          </a:p>
          <a:p>
            <a:r>
              <a:rPr lang="en-GB" sz="1800" b="1" dirty="0" smtClean="0"/>
              <a:t>Take </a:t>
            </a:r>
            <a:r>
              <a:rPr lang="en-GB" sz="1800" b="1" dirty="0"/>
              <a:t>action about poor performance in the supply chain</a:t>
            </a:r>
          </a:p>
          <a:p>
            <a:r>
              <a:rPr lang="en-GB" sz="1800" b="1" dirty="0"/>
              <a:t>Improve the attendance rate at training events</a:t>
            </a:r>
          </a:p>
          <a:p>
            <a:r>
              <a:rPr lang="en-GB" sz="1800" b="1" dirty="0" smtClean="0"/>
              <a:t>Train </a:t>
            </a:r>
            <a:r>
              <a:rPr lang="en-GB" sz="1800" b="1" dirty="0"/>
              <a:t>people in </a:t>
            </a:r>
            <a:r>
              <a:rPr lang="en-GB" sz="1800" b="1" dirty="0" smtClean="0"/>
              <a:t>customer </a:t>
            </a:r>
            <a:r>
              <a:rPr lang="en-GB" sz="1800" b="1" dirty="0"/>
              <a:t>service at every level</a:t>
            </a:r>
          </a:p>
          <a:p>
            <a:r>
              <a:rPr lang="en-GB" sz="1800" b="1" dirty="0" smtClean="0"/>
              <a:t>Research </a:t>
            </a:r>
            <a:r>
              <a:rPr lang="en-GB" sz="1800" b="1" dirty="0"/>
              <a:t>new </a:t>
            </a:r>
            <a:r>
              <a:rPr lang="en-GB" sz="1800" b="1" dirty="0" smtClean="0"/>
              <a:t>service delivery/digital</a:t>
            </a:r>
            <a:endParaRPr lang="en-GB" sz="1800" b="1" dirty="0"/>
          </a:p>
          <a:p>
            <a:r>
              <a:rPr lang="en-GB" sz="1800" b="1" dirty="0" smtClean="0"/>
              <a:t>Inability </a:t>
            </a:r>
            <a:r>
              <a:rPr lang="en-GB" sz="1800" b="1" dirty="0"/>
              <a:t>to respond quickly to </a:t>
            </a:r>
            <a:r>
              <a:rPr lang="en-GB" sz="1800" b="1" dirty="0" smtClean="0"/>
              <a:t>stakeholder/regulatory </a:t>
            </a:r>
            <a:r>
              <a:rPr lang="en-GB" sz="1800" b="1" dirty="0"/>
              <a:t>demands</a:t>
            </a:r>
          </a:p>
          <a:p>
            <a:r>
              <a:rPr lang="en-GB" sz="1800" b="1" dirty="0" smtClean="0"/>
              <a:t>Evaluate performance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331682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Mini 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b="1" dirty="0"/>
              <a:t>1. Define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What is the project you would tackle and how would you rate the problems currently that need rectified?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Have you scoped out the project to your satisfaction?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There are probably a number of people who would benefit from the improvement – please identify people as key stakeholders or service users and describe the benefits they may gain when the problem is resolved.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7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Outcomes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Review progress</a:t>
            </a:r>
          </a:p>
          <a:p>
            <a:pPr lvl="1"/>
            <a:r>
              <a:rPr lang="en-GB" b="1" dirty="0" smtClean="0"/>
              <a:t>4 principles, CONQ, MCR, RFT, PA</a:t>
            </a:r>
          </a:p>
          <a:p>
            <a:pPr lvl="1"/>
            <a:r>
              <a:rPr lang="en-GB" b="1" dirty="0" smtClean="0"/>
              <a:t>EE</a:t>
            </a:r>
          </a:p>
          <a:p>
            <a:pPr lvl="1"/>
            <a:r>
              <a:rPr lang="en-GB" b="1" dirty="0" smtClean="0"/>
              <a:t>Process Improvement</a:t>
            </a:r>
          </a:p>
          <a:p>
            <a:r>
              <a:rPr lang="en-GB" b="1" dirty="0" smtClean="0"/>
              <a:t>Introduce </a:t>
            </a:r>
            <a:r>
              <a:rPr lang="en-GB" b="1" dirty="0"/>
              <a:t>new Concepts and </a:t>
            </a:r>
            <a:r>
              <a:rPr lang="en-GB" b="1" dirty="0" smtClean="0"/>
              <a:t>Tools</a:t>
            </a:r>
          </a:p>
          <a:p>
            <a:pPr lvl="1"/>
            <a:r>
              <a:rPr lang="en-GB" b="1" dirty="0" smtClean="0"/>
              <a:t>Brainstorming</a:t>
            </a:r>
          </a:p>
          <a:p>
            <a:pPr lvl="1"/>
            <a:r>
              <a:rPr lang="en-GB" b="1" dirty="0" smtClean="0"/>
              <a:t>Cause Effect</a:t>
            </a:r>
          </a:p>
          <a:p>
            <a:pPr lvl="1"/>
            <a:r>
              <a:rPr lang="en-GB" b="1" dirty="0" smtClean="0"/>
              <a:t>Lean &amp; Stats</a:t>
            </a:r>
          </a:p>
          <a:p>
            <a:pPr lvl="1"/>
            <a:r>
              <a:rPr lang="en-GB" b="1" dirty="0" smtClean="0"/>
              <a:t>Mini Project</a:t>
            </a:r>
          </a:p>
          <a:p>
            <a:r>
              <a:rPr lang="en-GB" b="1" dirty="0" smtClean="0"/>
              <a:t>Prepare to work on Key Projects</a:t>
            </a:r>
          </a:p>
          <a:p>
            <a:r>
              <a:rPr lang="en-GB" b="1" dirty="0" smtClean="0"/>
              <a:t>Support for Assignments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47599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Mini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500" b="1" dirty="0"/>
              <a:t>2. Measure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What are the symptoms of the larger problems and how do these create inefficiencies?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Given the choice, what data or information would you want to start collecting so you can analyse the problem?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Suggest how you could record the data and show it visually.  Give examples of how you would display this in graphical format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477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Mini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3. Analyse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Using fishbone diagrams – what are the major causes of the problems?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Identify the key issues that you would ideally like to explore in some </a:t>
            </a:r>
            <a:r>
              <a:rPr lang="en-GB" dirty="0" smtClean="0"/>
              <a:t>depth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65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Mini </a:t>
            </a:r>
            <a:r>
              <a:rPr lang="en-GB" b="1" dirty="0" smtClean="0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3600" b="1" dirty="0" smtClean="0"/>
              <a:t>4. Improve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Just </a:t>
            </a:r>
            <a:r>
              <a:rPr lang="en-GB" dirty="0"/>
              <a:t>suppose that you had completed the analysis – what things would need to be undertaken to remove the major cause of the problem so that things worked more effectively and you cut down on waste?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/>
              <a:t>What specific actions do you think you would have to take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53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Mini </a:t>
            </a:r>
            <a:r>
              <a:rPr lang="en-GB" b="1" dirty="0" smtClean="0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5. Control</a:t>
            </a:r>
            <a:endParaRPr lang="en-GB" sz="3600" dirty="0"/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If you had to monitor performance, what sort of things would you start to measure?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GB" dirty="0"/>
              <a:t>What needs to be done to ensure that you can spot when things are going wrong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528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Brainstorming</a:t>
            </a:r>
          </a:p>
          <a:p>
            <a:r>
              <a:rPr lang="en-GB" sz="3600" b="1" dirty="0" smtClean="0"/>
              <a:t>Cause Effect Analysis</a:t>
            </a:r>
          </a:p>
          <a:p>
            <a:r>
              <a:rPr lang="en-GB" sz="3600" b="1" dirty="0" smtClean="0"/>
              <a:t>Lean </a:t>
            </a:r>
            <a:r>
              <a:rPr lang="en-GB" sz="3600" b="1" dirty="0"/>
              <a:t>&amp; </a:t>
            </a:r>
            <a:r>
              <a:rPr lang="en-GB" sz="3600" b="1" dirty="0" smtClean="0"/>
              <a:t>Stats</a:t>
            </a:r>
          </a:p>
          <a:p>
            <a:r>
              <a:rPr lang="en-GB" sz="3600" b="1" dirty="0" smtClean="0"/>
              <a:t>Mini Project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6867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57200"/>
            <a:ext cx="7772400" cy="811560"/>
          </a:xfrm>
        </p:spPr>
        <p:txBody>
          <a:bodyPr/>
          <a:lstStyle/>
          <a:p>
            <a:r>
              <a:rPr lang="en-GB" b="1" dirty="0" smtClean="0"/>
              <a:t>Why </a:t>
            </a:r>
            <a:r>
              <a:rPr lang="en-GB" b="1" dirty="0"/>
              <a:t>P</a:t>
            </a:r>
            <a:r>
              <a:rPr lang="en-GB" b="1" dirty="0" smtClean="0"/>
              <a:t>rocess Map?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1412776"/>
            <a:ext cx="7696200" cy="4226024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u="sng" dirty="0" smtClean="0">
                <a:solidFill>
                  <a:schemeClr val="tx1"/>
                </a:solidFill>
              </a:rPr>
              <a:t>Records</a:t>
            </a:r>
            <a:r>
              <a:rPr lang="en-GB" b="1" dirty="0" smtClean="0">
                <a:solidFill>
                  <a:schemeClr val="tx1"/>
                </a:solidFill>
              </a:rPr>
              <a:t> process</a:t>
            </a:r>
          </a:p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Maps what </a:t>
            </a:r>
            <a:r>
              <a:rPr lang="en-GB" b="1" u="sng" dirty="0" smtClean="0">
                <a:solidFill>
                  <a:schemeClr val="tx1"/>
                </a:solidFill>
              </a:rPr>
              <a:t>really</a:t>
            </a:r>
            <a:r>
              <a:rPr lang="en-GB" b="1" dirty="0" smtClean="0">
                <a:solidFill>
                  <a:schemeClr val="tx1"/>
                </a:solidFill>
              </a:rPr>
              <a:t> happens</a:t>
            </a:r>
          </a:p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Gives us the</a:t>
            </a:r>
            <a:r>
              <a:rPr lang="en-GB" b="1" u="sng" dirty="0" smtClean="0">
                <a:solidFill>
                  <a:schemeClr val="tx1"/>
                </a:solidFill>
              </a:rPr>
              <a:t> sequence </a:t>
            </a:r>
            <a:r>
              <a:rPr lang="en-GB" b="1" dirty="0" smtClean="0">
                <a:solidFill>
                  <a:schemeClr val="tx1"/>
                </a:solidFill>
              </a:rPr>
              <a:t>of events</a:t>
            </a:r>
          </a:p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u="sng" dirty="0" smtClean="0">
                <a:solidFill>
                  <a:schemeClr val="tx1"/>
                </a:solidFill>
              </a:rPr>
              <a:t>Visual</a:t>
            </a:r>
            <a:r>
              <a:rPr lang="en-GB" b="1" dirty="0" smtClean="0">
                <a:solidFill>
                  <a:schemeClr val="tx1"/>
                </a:solidFill>
              </a:rPr>
              <a:t> representation</a:t>
            </a:r>
          </a:p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Identifies </a:t>
            </a:r>
            <a:r>
              <a:rPr lang="en-GB" b="1" u="sng" dirty="0" smtClean="0">
                <a:solidFill>
                  <a:schemeClr val="tx1"/>
                </a:solidFill>
              </a:rPr>
              <a:t>improvements</a:t>
            </a:r>
          </a:p>
          <a:p>
            <a:pPr marL="457200" indent="-457200" algn="l">
              <a:buFont typeface="Arial" pitchFamily="34" charset="0"/>
              <a:buChar char="•"/>
              <a:tabLst>
                <a:tab pos="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Helps staff </a:t>
            </a:r>
            <a:r>
              <a:rPr lang="en-GB" b="1" u="sng" dirty="0" smtClean="0">
                <a:solidFill>
                  <a:schemeClr val="tx1"/>
                </a:solidFill>
              </a:rPr>
              <a:t>understand</a:t>
            </a:r>
            <a:r>
              <a:rPr lang="en-GB" b="1" dirty="0" smtClean="0">
                <a:solidFill>
                  <a:schemeClr val="tx1"/>
                </a:solidFill>
              </a:rPr>
              <a:t> the process</a:t>
            </a:r>
          </a:p>
          <a:p>
            <a:pPr algn="l">
              <a:tabLst>
                <a:tab pos="0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8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Process Mapping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41363" y="1447800"/>
            <a:ext cx="7772400" cy="4800600"/>
          </a:xfrm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Map </a:t>
            </a:r>
            <a:r>
              <a:rPr lang="en-GB" sz="2800" b="1" u="sng" dirty="0" smtClean="0"/>
              <a:t>“as is”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Draw Map and </a:t>
            </a:r>
            <a:r>
              <a:rPr lang="en-GB" sz="2800" b="1" u="sng" dirty="0" smtClean="0"/>
              <a:t>define</a:t>
            </a:r>
            <a:r>
              <a:rPr lang="en-GB" sz="2800" b="1" dirty="0" smtClean="0"/>
              <a:t> stages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Amend &amp; </a:t>
            </a:r>
            <a:r>
              <a:rPr lang="en-GB" sz="2800" b="1" u="sng" dirty="0" smtClean="0"/>
              <a:t>Change</a:t>
            </a:r>
            <a:r>
              <a:rPr lang="en-GB" sz="2800" b="1" dirty="0" smtClean="0"/>
              <a:t> the Map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u="sng" dirty="0" smtClean="0"/>
              <a:t>Identify</a:t>
            </a:r>
            <a:r>
              <a:rPr lang="en-GB" sz="2800" b="1" dirty="0" smtClean="0"/>
              <a:t> problems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u="sng" dirty="0" smtClean="0"/>
              <a:t>Categorise</a:t>
            </a:r>
            <a:r>
              <a:rPr lang="en-GB" sz="2800" b="1" dirty="0" smtClean="0"/>
              <a:t> Problems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u="sng" dirty="0" smtClean="0"/>
              <a:t>Micro</a:t>
            </a:r>
            <a:r>
              <a:rPr lang="en-GB" sz="2800" b="1" dirty="0" smtClean="0"/>
              <a:t> Map Problem areas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Brainstorm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Develop Process Measures, time, quality, cost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Develop </a:t>
            </a:r>
            <a:r>
              <a:rPr lang="en-GB" sz="2800" b="1" u="sng" dirty="0" smtClean="0"/>
              <a:t>Action Plan </a:t>
            </a:r>
            <a:r>
              <a:rPr lang="en-GB" sz="2800" b="1" dirty="0" smtClean="0"/>
              <a:t>and Approval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en-GB" sz="2800" b="1" dirty="0" smtClean="0"/>
              <a:t>I</a:t>
            </a:r>
            <a:r>
              <a:rPr lang="en-GB" sz="2800" b="1" u="sng" dirty="0" smtClean="0"/>
              <a:t>mplement</a:t>
            </a:r>
            <a:r>
              <a:rPr lang="en-GB" sz="2800" b="1" dirty="0" smtClean="0"/>
              <a:t> &amp; gain Feedback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83772-ED3C-43BD-96DD-C960E88869B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3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Problem Solving</a:t>
            </a:r>
            <a:endParaRPr lang="en-GB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Methodology – </a:t>
            </a:r>
            <a:r>
              <a:rPr lang="en-GB" sz="3200" dirty="0" smtClean="0"/>
              <a:t>Left</a:t>
            </a:r>
            <a:endParaRPr lang="en-GB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Creativity - </a:t>
            </a:r>
            <a:r>
              <a:rPr lang="en-GB" sz="3200" dirty="0" smtClean="0"/>
              <a:t>Right</a:t>
            </a:r>
            <a:endParaRPr lang="en-GB" sz="3200" dirty="0"/>
          </a:p>
        </p:txBody>
      </p:sp>
      <p:pic>
        <p:nvPicPr>
          <p:cNvPr id="1027" name="Picture 3" descr="F:\Articles-Phil-pdf\BigStock-PA\PA-Woman-JigSaw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533809"/>
            <a:ext cx="4041775" cy="323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Articles-Phil-pdf\BigStock-PA\PA-Analytics-Word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174875"/>
            <a:ext cx="3951288" cy="395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3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Tool: Brainstorming</a:t>
            </a:r>
            <a:endParaRPr lang="en-GB" b="1" dirty="0"/>
          </a:p>
        </p:txBody>
      </p:sp>
      <p:sp>
        <p:nvSpPr>
          <p:cNvPr id="8" name="Subtitle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GB" sz="3500" b="1" dirty="0" smtClean="0">
                <a:solidFill>
                  <a:schemeClr val="tx1"/>
                </a:solidFill>
              </a:rPr>
              <a:t>Creative</a:t>
            </a:r>
          </a:p>
          <a:p>
            <a:pPr marL="457200" indent="-457200"/>
            <a:r>
              <a:rPr lang="en-GB" sz="3200" b="1" dirty="0"/>
              <a:t>Powerful</a:t>
            </a:r>
          </a:p>
          <a:p>
            <a:pPr marL="457200" indent="-457200"/>
            <a:r>
              <a:rPr lang="en-GB" sz="3200" b="1" dirty="0" smtClean="0"/>
              <a:t>Ideas</a:t>
            </a:r>
            <a:endParaRPr lang="en-GB" sz="32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1"/>
                </a:solidFill>
              </a:rPr>
              <a:t>Application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GB" sz="3200" b="1" dirty="0" smtClean="0"/>
              <a:t>Generating Solutions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1"/>
                </a:solidFill>
              </a:rPr>
              <a:t>Problems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1"/>
                </a:solidFill>
              </a:rPr>
              <a:t>Motivates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1"/>
                </a:solidFill>
              </a:rPr>
              <a:t>Working together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 smtClean="0"/>
              <a:t>Application</a:t>
            </a:r>
          </a:p>
          <a:p>
            <a:r>
              <a:rPr lang="en-GB" sz="3200" b="1" dirty="0" smtClean="0"/>
              <a:t>Quantity</a:t>
            </a:r>
          </a:p>
          <a:p>
            <a:r>
              <a:rPr lang="en-GB" sz="3200" b="1" dirty="0" smtClean="0"/>
              <a:t>Rules</a:t>
            </a:r>
          </a:p>
          <a:p>
            <a:pPr lvl="1"/>
            <a:r>
              <a:rPr lang="en-GB" sz="3000" b="1" dirty="0" smtClean="0"/>
              <a:t>One solution &amp; STOP</a:t>
            </a:r>
          </a:p>
          <a:p>
            <a:pPr lvl="1"/>
            <a:r>
              <a:rPr lang="en-GB" sz="3000" b="1" dirty="0" smtClean="0"/>
              <a:t>Fear of looking a Fool</a:t>
            </a:r>
          </a:p>
          <a:p>
            <a:pPr lvl="1"/>
            <a:r>
              <a:rPr lang="en-GB" sz="3000" b="1" dirty="0" smtClean="0"/>
              <a:t>That will not work</a:t>
            </a:r>
          </a:p>
          <a:p>
            <a:pPr lvl="1"/>
            <a:r>
              <a:rPr lang="en-GB" sz="3000" b="1" dirty="0" smtClean="0"/>
              <a:t>Self evaluation</a:t>
            </a:r>
          </a:p>
        </p:txBody>
      </p:sp>
    </p:spTree>
    <p:extLst>
      <p:ext uri="{BB962C8B-B14F-4D97-AF65-F5344CB8AC3E}">
        <p14:creationId xmlns:p14="http://schemas.microsoft.com/office/powerpoint/2010/main" val="38893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to Brainstorm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Approach</a:t>
            </a:r>
          </a:p>
          <a:p>
            <a:r>
              <a:rPr lang="en-GB" b="1" dirty="0" smtClean="0"/>
              <a:t>Well facilitated (dual)</a:t>
            </a:r>
          </a:p>
          <a:p>
            <a:r>
              <a:rPr lang="en-GB" b="1" dirty="0" smtClean="0"/>
              <a:t>Teamwork</a:t>
            </a:r>
          </a:p>
          <a:p>
            <a:r>
              <a:rPr lang="en-GB" b="1" dirty="0" smtClean="0"/>
              <a:t>Flexible</a:t>
            </a:r>
          </a:p>
          <a:p>
            <a:r>
              <a:rPr lang="en-GB" b="1" dirty="0" smtClean="0"/>
              <a:t>Speed of Ideas</a:t>
            </a:r>
          </a:p>
          <a:p>
            <a:r>
              <a:rPr lang="en-GB" b="1" dirty="0" smtClean="0"/>
              <a:t>Quality</a:t>
            </a:r>
          </a:p>
          <a:p>
            <a:r>
              <a:rPr lang="en-GB" b="1" dirty="0" smtClean="0"/>
              <a:t>Record</a:t>
            </a:r>
          </a:p>
          <a:p>
            <a:r>
              <a:rPr lang="en-GB" b="1" dirty="0" smtClean="0"/>
              <a:t>Unorthodox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 smtClean="0"/>
              <a:t>Rules….some more</a:t>
            </a:r>
          </a:p>
          <a:p>
            <a:r>
              <a:rPr lang="en-GB" b="1" dirty="0" smtClean="0"/>
              <a:t>Fear of looking a fool</a:t>
            </a:r>
          </a:p>
          <a:p>
            <a:r>
              <a:rPr lang="en-GB" b="1" dirty="0" smtClean="0"/>
              <a:t>“That will not work – we tried that before”</a:t>
            </a:r>
          </a:p>
          <a:p>
            <a:r>
              <a:rPr lang="en-GB" b="1" dirty="0" smtClean="0"/>
              <a:t>Every idea is a good idea</a:t>
            </a:r>
          </a:p>
          <a:p>
            <a:r>
              <a:rPr lang="en-GB" b="1" dirty="0" smtClean="0"/>
              <a:t>Craziest ideas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4552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Brainstorming Exercise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i="1" dirty="0" smtClean="0"/>
              <a:t>In how many ways can you sell the  benefits  of Lean working to your colleagues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1436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Tool: Fish Bone/Cause Effect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0238"/>
            <a:ext cx="8136903" cy="384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3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929</Words>
  <Application>Microsoft Office PowerPoint</Application>
  <PresentationFormat>On-screen Show (4:3)</PresentationFormat>
  <Paragraphs>205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Yellow Belt: Lean Workshop 3</vt:lpstr>
      <vt:lpstr>Outcomes</vt:lpstr>
      <vt:lpstr>Why Process Map?</vt:lpstr>
      <vt:lpstr>Process Mapping</vt:lpstr>
      <vt:lpstr>Problem Solving</vt:lpstr>
      <vt:lpstr>Tool: Brainstorming</vt:lpstr>
      <vt:lpstr>How to Brainstorm</vt:lpstr>
      <vt:lpstr>Brainstorming Exercise</vt:lpstr>
      <vt:lpstr>Tool: Fish Bone/Cause Effect</vt:lpstr>
      <vt:lpstr>Tool: Fish Bone/Cause Effect</vt:lpstr>
      <vt:lpstr>Central Tendency</vt:lpstr>
      <vt:lpstr>Which is most appropriate</vt:lpstr>
      <vt:lpstr>Rainfall in Braemar</vt:lpstr>
      <vt:lpstr>Dispersion Of Data</vt:lpstr>
      <vt:lpstr>Statistical Techniques</vt:lpstr>
      <vt:lpstr>Lean Six Sigma</vt:lpstr>
      <vt:lpstr>Use of Statistics</vt:lpstr>
      <vt:lpstr>Statistical Applications</vt:lpstr>
      <vt:lpstr>Mini Project</vt:lpstr>
      <vt:lpstr>Mini Project</vt:lpstr>
      <vt:lpstr>Mini Project</vt:lpstr>
      <vt:lpstr>Mini Project</vt:lpstr>
      <vt:lpstr>Mini Project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PhilAtkinson</dc:creator>
  <cp:lastModifiedBy>PhilAtkinson</cp:lastModifiedBy>
  <cp:revision>18</cp:revision>
  <cp:lastPrinted>2017-03-20T20:40:47Z</cp:lastPrinted>
  <dcterms:created xsi:type="dcterms:W3CDTF">2017-03-02T18:33:17Z</dcterms:created>
  <dcterms:modified xsi:type="dcterms:W3CDTF">2017-03-20T20:47:34Z</dcterms:modified>
</cp:coreProperties>
</file>